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61" r:id="rId4"/>
    <p:sldId id="263" r:id="rId5"/>
    <p:sldId id="264" r:id="rId6"/>
    <p:sldId id="265" r:id="rId7"/>
    <p:sldId id="266" r:id="rId8"/>
    <p:sldId id="258" r:id="rId9"/>
    <p:sldId id="268" r:id="rId10"/>
    <p:sldId id="267" r:id="rId11"/>
    <p:sldId id="262" r:id="rId12"/>
    <p:sldId id="269" r:id="rId1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63" autoAdjust="0"/>
    <p:restoredTop sz="94624" autoAdjust="0"/>
  </p:normalViewPr>
  <p:slideViewPr>
    <p:cSldViewPr>
      <p:cViewPr>
        <p:scale>
          <a:sx n="70" d="100"/>
          <a:sy n="70" d="100"/>
        </p:scale>
        <p:origin x="-1260"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bg>
      <p:bgRef idx="1002">
        <a:schemeClr val="bg2"/>
      </p:bgRef>
    </p:bg>
    <p:spTree>
      <p:nvGrpSpPr>
        <p:cNvPr id="1" name=""/>
        <p:cNvGrpSpPr/>
        <p:nvPr/>
      </p:nvGrpSpPr>
      <p:grpSpPr>
        <a:xfrm>
          <a:off x="0" y="0"/>
          <a:ext cx="0" cy="0"/>
          <a:chOff x="0" y="0"/>
          <a:chExt cx="0" cy="0"/>
        </a:xfrm>
      </p:grpSpPr>
      <p:sp>
        <p:nvSpPr>
          <p:cNvPr id="9" name="Nadpis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17" name="Podnadpis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Klepnutím lze upravit styl předlohy podnadpisů.</a:t>
            </a:r>
            <a:endParaRPr kumimoji="0" lang="en-US"/>
          </a:p>
        </p:txBody>
      </p:sp>
      <p:sp>
        <p:nvSpPr>
          <p:cNvPr id="30" name="Zástupný symbol pro datum 29"/>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19" name="Zástupný symbol pro zápatí 18"/>
          <p:cNvSpPr>
            <a:spLocks noGrp="1"/>
          </p:cNvSpPr>
          <p:nvPr>
            <p:ph type="ftr" sz="quarter" idx="11"/>
          </p:nvPr>
        </p:nvSpPr>
        <p:spPr/>
        <p:txBody>
          <a:bodyPr/>
          <a:lstStyle/>
          <a:p>
            <a:endParaRPr lang="cs-CZ"/>
          </a:p>
        </p:txBody>
      </p:sp>
      <p:sp>
        <p:nvSpPr>
          <p:cNvPr id="27" name="Zástupný symbol pro číslo snímku 26"/>
          <p:cNvSpPr>
            <a:spLocks noGrp="1"/>
          </p:cNvSpPr>
          <p:nvPr>
            <p:ph type="sldNum" sz="quarter" idx="12"/>
          </p:nvPr>
        </p:nvSpPr>
        <p:spPr/>
        <p:txBody>
          <a:bodyPr/>
          <a:lstStyle/>
          <a:p>
            <a:fld id="{20264769-77EF-4CD0-90DE-F7D7F2D423C4}" type="slidenum">
              <a:rPr lang="cs-CZ" smtClean="0"/>
              <a:pPr/>
              <a:t>‹#›</a:t>
            </a:fld>
            <a:endParaRPr lang="cs-CZ"/>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obsah 2"/>
          <p:cNvSpPr>
            <a:spLocks noGrp="1"/>
          </p:cNvSpPr>
          <p:nvPr>
            <p:ph idx="1"/>
          </p:nvPr>
        </p:nvSpPr>
        <p:spPr/>
        <p:txBody>
          <a:body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bg>
      <p:bgRef idx="1002">
        <a:schemeClr val="bg2"/>
      </p:bgRef>
    </p:bg>
    <p:spTree>
      <p:nvGrpSpPr>
        <p:cNvPr id="1" name=""/>
        <p:cNvGrpSpPr/>
        <p:nvPr/>
      </p:nvGrpSpPr>
      <p:grpSpPr>
        <a:xfrm>
          <a:off x="0" y="0"/>
          <a:ext cx="0" cy="0"/>
          <a:chOff x="0" y="0"/>
          <a:chExt cx="0" cy="0"/>
        </a:xfrm>
      </p:grpSpPr>
      <p:sp>
        <p:nvSpPr>
          <p:cNvPr id="2" name="Nadpis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Klepnutím lze upravit styly předlohy textu.</a:t>
            </a:r>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a:lstStyle/>
          <a:p>
            <a:r>
              <a:rPr kumimoji="0" lang="cs-CZ" smtClean="0"/>
              <a:t>Klepnutím lze upravit styl předlohy nadpisů.</a:t>
            </a:r>
            <a:endParaRPr kumimoji="0" lang="en-US"/>
          </a:p>
        </p:txBody>
      </p:sp>
      <p:sp>
        <p:nvSpPr>
          <p:cNvPr id="3" name="Zástupný symbol pro obsah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obsah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229600" cy="1143000"/>
          </a:xfrm>
        </p:spPr>
        <p:txBody>
          <a:bodyPr tIns="45720" anchor="b"/>
          <a:lstStyle>
            <a:lvl1pPr>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4" name="Zástupný symbol pro text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Klepnutím lze upravit styly předlohy textu.</a:t>
            </a:r>
          </a:p>
        </p:txBody>
      </p:sp>
      <p:sp>
        <p:nvSpPr>
          <p:cNvPr id="5" name="Zástupný symbol pro obsah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6" name="Zástupný symbol pro obsah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7" name="Zástupný symbol pro datum 6"/>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datum 2"/>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cs-CZ" smtClean="0"/>
              <a:t>Klepnutím lze upravit styl předlohy nadpisů.</a:t>
            </a:r>
            <a:endParaRPr kumimoji="0" lang="en-US"/>
          </a:p>
        </p:txBody>
      </p:sp>
      <p:sp>
        <p:nvSpPr>
          <p:cNvPr id="3" name="Zástupný symbol pro text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cs-CZ" smtClean="0"/>
              <a:t>Klepnutím lze upravit styly předlohy textu.</a:t>
            </a:r>
          </a:p>
        </p:txBody>
      </p:sp>
      <p:sp>
        <p:nvSpPr>
          <p:cNvPr id="4" name="Zástupný symbol pro obsah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5" name="Zástupný symbol pro datum 4"/>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9" name="Obdélník s odříznutým a zakulaceným jedním roh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Pravoúhlý trojúhelník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Nadpis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cs-CZ" smtClean="0"/>
              <a:t>Klepnutím lze upravit styl předlohy nadpisů.</a:t>
            </a:r>
            <a:endParaRPr kumimoji="0" lang="en-US"/>
          </a:p>
        </p:txBody>
      </p:sp>
      <p:sp>
        <p:nvSpPr>
          <p:cNvPr id="4" name="Zástupný symbol pro text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a:xfrm>
            <a:off x="8077200" y="6356350"/>
            <a:ext cx="609600" cy="365125"/>
          </a:xfrm>
        </p:spPr>
        <p:txBody>
          <a:bodyPr/>
          <a:lstStyle/>
          <a:p>
            <a:fld id="{20264769-77EF-4CD0-90DE-F7D7F2D423C4}" type="slidenum">
              <a:rPr lang="cs-CZ" smtClean="0"/>
              <a:pPr/>
              <a:t>‹#›</a:t>
            </a:fld>
            <a:endParaRPr lang="cs-CZ"/>
          </a:p>
        </p:txBody>
      </p:sp>
      <p:sp>
        <p:nvSpPr>
          <p:cNvPr id="3" name="Zástupný symbol pro obrázek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cs-CZ" smtClean="0"/>
              <a:t>Klepnutím na ikonu přidáte obrázek.</a:t>
            </a:r>
            <a:endParaRPr kumimoji="0" lang="en-US" dirty="0"/>
          </a:p>
        </p:txBody>
      </p:sp>
      <p:sp>
        <p:nvSpPr>
          <p:cNvPr id="10" name="Volný tvar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Volný tvar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914401"/>
            <a:ext cx="2057400" cy="5211763"/>
          </a:xfrm>
        </p:spPr>
        <p:txBody>
          <a:bodyPr vert="eaVert"/>
          <a:lstStyle/>
          <a:p>
            <a:r>
              <a:rPr kumimoji="0" lang="cs-CZ" smtClean="0"/>
              <a:t>Klepnutím lze upravit styl předlohy nadpisů.</a:t>
            </a:r>
            <a:endParaRPr kumimoji="0" lang="en-US"/>
          </a:p>
        </p:txBody>
      </p:sp>
      <p:sp>
        <p:nvSpPr>
          <p:cNvPr id="3" name="Zástupný symbol pro svislý text 2"/>
          <p:cNvSpPr>
            <a:spLocks noGrp="1"/>
          </p:cNvSpPr>
          <p:nvPr>
            <p:ph type="body" orient="vert" idx="1"/>
          </p:nvPr>
        </p:nvSpPr>
        <p:spPr>
          <a:xfrm>
            <a:off x="457200" y="914401"/>
            <a:ext cx="6019800" cy="5211763"/>
          </a:xfrm>
        </p:spPr>
        <p:txBody>
          <a:bodyPr vert="eaVert"/>
          <a:lstStyle/>
          <a:p>
            <a:pPr lvl="0" eaLnBrk="1" latinLnBrk="0" hangingPunct="1"/>
            <a:r>
              <a:rPr lang="cs-CZ" smtClean="0"/>
              <a:t>Klepnutím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18A2481B-5154-415F-B752-558547769AA3}" type="datetimeFigureOut">
              <a:rPr lang="cs-CZ" smtClean="0"/>
              <a:pPr/>
              <a:t>26.10.2014</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Volný tvar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Volný tvar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Zástupný symbol pro nadpi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cs-CZ" smtClean="0"/>
              <a:t>Klepnutím lze upravit styl předlohy nadpisů.</a:t>
            </a:r>
            <a:endParaRPr kumimoji="0" lang="en-US"/>
          </a:p>
        </p:txBody>
      </p:sp>
      <p:sp>
        <p:nvSpPr>
          <p:cNvPr id="30" name="Zástupný symbol pro text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cs-CZ" smtClean="0"/>
              <a:t>Klepnutím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10" name="Zástupný symbol pro datum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8A2481B-5154-415F-B752-558547769AA3}" type="datetimeFigureOut">
              <a:rPr lang="cs-CZ" smtClean="0"/>
              <a:pPr/>
              <a:t>26.10.2014</a:t>
            </a:fld>
            <a:endParaRPr lang="cs-CZ"/>
          </a:p>
        </p:txBody>
      </p:sp>
      <p:sp>
        <p:nvSpPr>
          <p:cNvPr id="22" name="Zástupný symbol pro zápatí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cs-CZ"/>
          </a:p>
        </p:txBody>
      </p:sp>
      <p:sp>
        <p:nvSpPr>
          <p:cNvPr id="18" name="Zástupný symbol pro číslo snímk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0264769-77EF-4CD0-90DE-F7D7F2D423C4}" type="slidenum">
              <a:rPr lang="cs-CZ" smtClean="0"/>
              <a:pPr/>
              <a:t>‹#›</a:t>
            </a:fld>
            <a:endParaRPr lang="cs-CZ"/>
          </a:p>
        </p:txBody>
      </p:sp>
      <p:grpSp>
        <p:nvGrpSpPr>
          <p:cNvPr id="2" name="Skupina 1"/>
          <p:cNvGrpSpPr/>
          <p:nvPr/>
        </p:nvGrpSpPr>
        <p:grpSpPr>
          <a:xfrm>
            <a:off x="-19017" y="202408"/>
            <a:ext cx="9180548" cy="649224"/>
            <a:chOff x="-19045" y="216550"/>
            <a:chExt cx="9180548" cy="649224"/>
          </a:xfrm>
        </p:grpSpPr>
        <p:sp>
          <p:nvSpPr>
            <p:cNvPr id="12" name="Volný tvar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Volný tvar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33400" y="1371600"/>
            <a:ext cx="8610600" cy="1828800"/>
          </a:xfrm>
        </p:spPr>
        <p:txBody>
          <a:bodyPr>
            <a:noAutofit/>
          </a:bodyPr>
          <a:lstStyle/>
          <a:p>
            <a:pPr algn="l"/>
            <a:r>
              <a:rPr lang="sk-SK" sz="4400" dirty="0" smtClean="0">
                <a:solidFill>
                  <a:schemeClr val="tx2">
                    <a:lumMod val="10000"/>
                  </a:schemeClr>
                </a:solidFill>
                <a:latin typeface="Arial Narrow" pitchFamily="34" charset="0"/>
              </a:rPr>
              <a:t>Téma:</a:t>
            </a:r>
            <a:r>
              <a:rPr lang="sk-SK" sz="4400" b="0" dirty="0" smtClean="0">
                <a:solidFill>
                  <a:schemeClr val="tx2">
                    <a:lumMod val="10000"/>
                  </a:schemeClr>
                </a:solidFill>
                <a:latin typeface="Arial Narrow" pitchFamily="34" charset="0"/>
              </a:rPr>
              <a:t> </a:t>
            </a:r>
            <a:r>
              <a:rPr lang="sk-SK" sz="4400" dirty="0" smtClean="0">
                <a:solidFill>
                  <a:schemeClr val="tx2">
                    <a:lumMod val="10000"/>
                  </a:schemeClr>
                </a:solidFill>
                <a:latin typeface="Arial Narrow" pitchFamily="34" charset="0"/>
              </a:rPr>
              <a:t>Mäso, ryby, vajcia</a:t>
            </a:r>
            <a:r>
              <a:rPr lang="sk-SK" sz="4400" dirty="0" smtClean="0">
                <a:solidFill>
                  <a:schemeClr val="tx2">
                    <a:lumMod val="10000"/>
                  </a:schemeClr>
                </a:solidFill>
              </a:rPr>
              <a:t>, strukoviny</a:t>
            </a:r>
            <a:br>
              <a:rPr lang="sk-SK" sz="4400" dirty="0" smtClean="0">
                <a:solidFill>
                  <a:schemeClr val="tx2">
                    <a:lumMod val="10000"/>
                  </a:schemeClr>
                </a:solidFill>
              </a:rPr>
            </a:br>
            <a:r>
              <a:rPr lang="sk-SK" sz="4400" dirty="0" smtClean="0">
                <a:solidFill>
                  <a:schemeClr val="tx2">
                    <a:lumMod val="10000"/>
                  </a:schemeClr>
                </a:solidFill>
              </a:rPr>
              <a:t>v spojení s prípravou pokrmov</a:t>
            </a:r>
            <a:endParaRPr lang="sk-SK" sz="4400" dirty="0">
              <a:solidFill>
                <a:schemeClr val="tx2">
                  <a:lumMod val="10000"/>
                </a:schemeClr>
              </a:solidFill>
            </a:endParaRPr>
          </a:p>
        </p:txBody>
      </p:sp>
      <p:sp>
        <p:nvSpPr>
          <p:cNvPr id="4" name="Podnadpis 3"/>
          <p:cNvSpPr>
            <a:spLocks noGrp="1"/>
          </p:cNvSpPr>
          <p:nvPr>
            <p:ph type="subTitle" idx="1"/>
          </p:nvPr>
        </p:nvSpPr>
        <p:spPr>
          <a:xfrm>
            <a:off x="683568" y="3789040"/>
            <a:ext cx="7854696" cy="1752600"/>
          </a:xfrm>
        </p:spPr>
        <p:txBody>
          <a:bodyPr/>
          <a:lstStyle/>
          <a:p>
            <a:r>
              <a:rPr lang="sk-SK" dirty="0" err="1" smtClean="0">
                <a:solidFill>
                  <a:schemeClr val="bg2">
                    <a:lumMod val="10000"/>
                  </a:schemeClr>
                </a:solidFill>
                <a:latin typeface="Arial Narrow" pitchFamily="34" charset="0"/>
              </a:rPr>
              <a:t>Marcus</a:t>
            </a:r>
            <a:r>
              <a:rPr lang="sk-SK" dirty="0" smtClean="0">
                <a:solidFill>
                  <a:schemeClr val="bg2">
                    <a:lumMod val="10000"/>
                  </a:schemeClr>
                </a:solidFill>
                <a:latin typeface="Arial Narrow" pitchFamily="34" charset="0"/>
              </a:rPr>
              <a:t> </a:t>
            </a:r>
            <a:r>
              <a:rPr lang="sk-SK" dirty="0" err="1" smtClean="0">
                <a:solidFill>
                  <a:schemeClr val="bg2">
                    <a:lumMod val="10000"/>
                  </a:schemeClr>
                </a:solidFill>
                <a:latin typeface="Arial Narrow" pitchFamily="34" charset="0"/>
              </a:rPr>
              <a:t>Uhrínek</a:t>
            </a:r>
            <a:r>
              <a:rPr lang="sk-SK" dirty="0" smtClean="0">
                <a:solidFill>
                  <a:schemeClr val="bg2">
                    <a:lumMod val="10000"/>
                  </a:schemeClr>
                </a:solidFill>
                <a:latin typeface="Arial Narrow" pitchFamily="34" charset="0"/>
              </a:rPr>
              <a:t>, Erik </a:t>
            </a:r>
            <a:r>
              <a:rPr lang="sk-SK" dirty="0" err="1" smtClean="0">
                <a:solidFill>
                  <a:schemeClr val="bg2">
                    <a:lumMod val="10000"/>
                  </a:schemeClr>
                </a:solidFill>
                <a:latin typeface="Arial Narrow" pitchFamily="34" charset="0"/>
              </a:rPr>
              <a:t>Šeliga</a:t>
            </a:r>
            <a:r>
              <a:rPr lang="sk-SK" dirty="0" smtClean="0">
                <a:solidFill>
                  <a:schemeClr val="bg2">
                    <a:lumMod val="10000"/>
                  </a:schemeClr>
                </a:solidFill>
                <a:latin typeface="Arial Narrow" pitchFamily="34" charset="0"/>
              </a:rPr>
              <a:t>, 4.ročník ZŠ Prievaly</a:t>
            </a:r>
            <a:endParaRPr lang="sk-SK" dirty="0">
              <a:solidFill>
                <a:schemeClr val="bg2">
                  <a:lumMod val="10000"/>
                </a:schemeClr>
              </a:solidFill>
              <a:latin typeface="Arial Narrow"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86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pPr algn="ctr"/>
            <a:r>
              <a:rPr lang="sk-SK" b="1" dirty="0" smtClean="0">
                <a:solidFill>
                  <a:schemeClr val="bg2">
                    <a:lumMod val="10000"/>
                  </a:schemeClr>
                </a:solidFill>
                <a:latin typeface="Arial Narrow" pitchFamily="34" charset="0"/>
              </a:rPr>
              <a:t>Zoznam  aktivít</a:t>
            </a:r>
            <a:endParaRPr lang="sk-SK" b="1" dirty="0">
              <a:solidFill>
                <a:schemeClr val="bg2">
                  <a:lumMod val="10000"/>
                </a:schemeClr>
              </a:solidFill>
              <a:latin typeface="Arial Narrow" pitchFamily="34" charset="0"/>
            </a:endParaRPr>
          </a:p>
        </p:txBody>
      </p:sp>
      <p:sp>
        <p:nvSpPr>
          <p:cNvPr id="4" name="Zástupný symbol pro obsah 3"/>
          <p:cNvSpPr>
            <a:spLocks noGrp="1"/>
          </p:cNvSpPr>
          <p:nvPr>
            <p:ph idx="1"/>
          </p:nvPr>
        </p:nvSpPr>
        <p:spPr>
          <a:xfrm>
            <a:off x="457200" y="2132856"/>
            <a:ext cx="8229600" cy="4191744"/>
          </a:xfrm>
        </p:spPr>
        <p:txBody>
          <a:bodyPr/>
          <a:lstStyle/>
          <a:p>
            <a:r>
              <a:rPr lang="sk-SK" sz="3600" dirty="0" smtClean="0">
                <a:latin typeface="Arial Narrow" pitchFamily="34" charset="0"/>
              </a:rPr>
              <a:t>Informácie o </a:t>
            </a:r>
            <a:r>
              <a:rPr lang="sk-SK" sz="3600" dirty="0" err="1" smtClean="0">
                <a:latin typeface="Arial Narrow" pitchFamily="34" charset="0"/>
              </a:rPr>
              <a:t>strukovinách,vajciach</a:t>
            </a:r>
            <a:r>
              <a:rPr lang="sk-SK" sz="3600" dirty="0" smtClean="0">
                <a:latin typeface="Arial Narrow" pitchFamily="34" charset="0"/>
              </a:rPr>
              <a:t>, príprava cícerovej nátierky</a:t>
            </a:r>
          </a:p>
          <a:p>
            <a:r>
              <a:rPr lang="sk-SK" sz="3600" dirty="0" smtClean="0">
                <a:latin typeface="Arial Narrow" pitchFamily="34" charset="0"/>
              </a:rPr>
              <a:t>Príprava zdravých pokrmov</a:t>
            </a:r>
          </a:p>
          <a:p>
            <a:r>
              <a:rPr lang="sk-SK" sz="3600" dirty="0" smtClean="0">
                <a:latin typeface="Arial Narrow" pitchFamily="34" charset="0"/>
              </a:rPr>
              <a:t>Príprava veselej desiatej</a:t>
            </a:r>
          </a:p>
          <a:p>
            <a:r>
              <a:rPr lang="sk-SK" sz="3600" dirty="0" smtClean="0">
                <a:latin typeface="Arial Narrow" pitchFamily="34" charset="0"/>
              </a:rPr>
              <a:t>Beseda s rybárom</a:t>
            </a:r>
          </a:p>
          <a:p>
            <a:r>
              <a:rPr lang="sk-SK" sz="3600" dirty="0" smtClean="0">
                <a:latin typeface="Arial Narrow" pitchFamily="34" charset="0"/>
              </a:rPr>
              <a:t>Príprava pokrmu  z kapra</a:t>
            </a:r>
          </a:p>
          <a:p>
            <a:endParaRPr lang="sk-SK" dirty="0" smtClean="0"/>
          </a:p>
          <a:p>
            <a:endParaRPr lang="sk-SK" dirty="0" smtClean="0"/>
          </a:p>
          <a:p>
            <a:endParaRPr lang="sk-SK"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79000"/>
          </a:schemeClr>
        </a:solidFill>
        <a:effectLst/>
      </p:bgPr>
    </p:bg>
    <p:spTree>
      <p:nvGrpSpPr>
        <p:cNvPr id="1" name=""/>
        <p:cNvGrpSpPr/>
        <p:nvPr/>
      </p:nvGrpSpPr>
      <p:grpSpPr>
        <a:xfrm>
          <a:off x="0" y="0"/>
          <a:ext cx="0" cy="0"/>
          <a:chOff x="0" y="0"/>
          <a:chExt cx="0" cy="0"/>
        </a:xfrm>
      </p:grpSpPr>
      <p:sp>
        <p:nvSpPr>
          <p:cNvPr id="5" name="Zástupný symbol obsahu 4"/>
          <p:cNvSpPr>
            <a:spLocks noGrp="1"/>
          </p:cNvSpPr>
          <p:nvPr>
            <p:ph idx="1"/>
          </p:nvPr>
        </p:nvSpPr>
        <p:spPr>
          <a:xfrm>
            <a:off x="179512" y="1340768"/>
            <a:ext cx="8589640" cy="4389120"/>
          </a:xfrm>
        </p:spPr>
        <p:txBody>
          <a:bodyPr>
            <a:normAutofit/>
          </a:bodyPr>
          <a:lstStyle/>
          <a:p>
            <a:pPr>
              <a:buNone/>
            </a:pPr>
            <a:r>
              <a:rPr lang="sk-SK" sz="2000" dirty="0" smtClean="0">
                <a:latin typeface="Arial Narrow" pitchFamily="34" charset="0"/>
              </a:rPr>
              <a:t>     Zoznámili sme sa s rôznymi strukovinami. Vysvetlili nám význam strukovín a vajec pre náš zdravý vývoj. Najviac nás zaujala neznáma strukovina cícer, ktorý sme ochutnali pečený aj varený. Robili sme z neho nátierku, ktorá nám, veľmi chutila.</a:t>
            </a:r>
            <a:endParaRPr lang="sk-SK" sz="2000" dirty="0">
              <a:latin typeface="Arial Narrow" pitchFamily="34" charset="0"/>
            </a:endParaRPr>
          </a:p>
        </p:txBody>
      </p:sp>
      <p:pic>
        <p:nvPicPr>
          <p:cNvPr id="4" name="Picture 2" descr="C:\Users\skola\Desktop\4.deň\IMG_0410.JPG"/>
          <p:cNvPicPr>
            <a:picLocks noChangeAspect="1" noChangeArrowheads="1"/>
          </p:cNvPicPr>
          <p:nvPr/>
        </p:nvPicPr>
        <p:blipFill>
          <a:blip r:embed="rId2" cstate="print"/>
          <a:srcRect/>
          <a:stretch>
            <a:fillRect/>
          </a:stretch>
        </p:blipFill>
        <p:spPr bwMode="auto">
          <a:xfrm>
            <a:off x="179512" y="2708920"/>
            <a:ext cx="3966910" cy="3312368"/>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
        <p:nvSpPr>
          <p:cNvPr id="6" name="Nadpis 5"/>
          <p:cNvSpPr>
            <a:spLocks noGrp="1"/>
          </p:cNvSpPr>
          <p:nvPr>
            <p:ph type="title"/>
          </p:nvPr>
        </p:nvSpPr>
        <p:spPr>
          <a:xfrm>
            <a:off x="457200" y="332656"/>
            <a:ext cx="8229600" cy="864096"/>
          </a:xfrm>
        </p:spPr>
        <p:txBody>
          <a:bodyPr>
            <a:normAutofit/>
          </a:bodyPr>
          <a:lstStyle/>
          <a:p>
            <a:pPr algn="ctr"/>
            <a:r>
              <a:rPr lang="sk-SK" sz="3200" b="1" dirty="0" smtClean="0">
                <a:solidFill>
                  <a:schemeClr val="bg2">
                    <a:lumMod val="10000"/>
                  </a:schemeClr>
                </a:solidFill>
                <a:latin typeface="Arial Narrow" pitchFamily="34" charset="0"/>
              </a:rPr>
              <a:t>Strukoviny, vajcia a príprava cícerovej nátierky</a:t>
            </a:r>
            <a:endParaRPr lang="sk-SK" sz="3200" b="1" dirty="0">
              <a:solidFill>
                <a:schemeClr val="bg2">
                  <a:lumMod val="10000"/>
                </a:schemeClr>
              </a:solidFill>
              <a:latin typeface="Arial Narrow" pitchFamily="34" charset="0"/>
            </a:endParaRPr>
          </a:p>
        </p:txBody>
      </p:sp>
      <p:pic>
        <p:nvPicPr>
          <p:cNvPr id="7" name="Picture 5" descr="H:\Hovorme o jedle\4.deň\IMG_0404.JPG"/>
          <p:cNvPicPr>
            <a:picLocks noChangeAspect="1" noChangeArrowheads="1"/>
          </p:cNvPicPr>
          <p:nvPr/>
        </p:nvPicPr>
        <p:blipFill>
          <a:blip r:embed="rId3" cstate="print"/>
          <a:srcRect/>
          <a:stretch>
            <a:fillRect/>
          </a:stretch>
        </p:blipFill>
        <p:spPr bwMode="auto">
          <a:xfrm>
            <a:off x="4355976" y="2708920"/>
            <a:ext cx="4168244" cy="3312368"/>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56000"/>
          </a:schemeClr>
        </a:solidFill>
        <a:effectLst/>
      </p:bgPr>
    </p:bg>
    <p:spTree>
      <p:nvGrpSpPr>
        <p:cNvPr id="1" name=""/>
        <p:cNvGrpSpPr/>
        <p:nvPr/>
      </p:nvGrpSpPr>
      <p:grpSpPr>
        <a:xfrm>
          <a:off x="0" y="0"/>
          <a:ext cx="0" cy="0"/>
          <a:chOff x="0" y="0"/>
          <a:chExt cx="0" cy="0"/>
        </a:xfrm>
      </p:grpSpPr>
      <p:pic>
        <p:nvPicPr>
          <p:cNvPr id="2050" name="Picture 2" descr="H:\Hovorme o jedle\4.deň\IMG_0438.JPG"/>
          <p:cNvPicPr>
            <a:picLocks noChangeAspect="1" noChangeArrowheads="1"/>
          </p:cNvPicPr>
          <p:nvPr/>
        </p:nvPicPr>
        <p:blipFill>
          <a:blip r:embed="rId2" cstate="print"/>
          <a:srcRect/>
          <a:stretch>
            <a:fillRect/>
          </a:stretch>
        </p:blipFill>
        <p:spPr bwMode="auto">
          <a:xfrm>
            <a:off x="4572000" y="3501008"/>
            <a:ext cx="4049731" cy="2990571"/>
          </a:xfrm>
          <a:prstGeom prst="rect">
            <a:avLst/>
          </a:prstGeom>
          <a:noFill/>
          <a:ln w="63500">
            <a:gradFill>
              <a:gsLst>
                <a:gs pos="0">
                  <a:srgbClr val="000000"/>
                </a:gs>
                <a:gs pos="39999">
                  <a:srgbClr val="0A128C"/>
                </a:gs>
                <a:gs pos="70000">
                  <a:srgbClr val="181CC7"/>
                </a:gs>
                <a:gs pos="88000">
                  <a:srgbClr val="7005D4"/>
                </a:gs>
                <a:gs pos="100000">
                  <a:srgbClr val="8C3D91"/>
                </a:gs>
              </a:gsLst>
              <a:lin ang="5400000" scaled="0"/>
            </a:gradFill>
          </a:ln>
        </p:spPr>
      </p:pic>
      <p:pic>
        <p:nvPicPr>
          <p:cNvPr id="2052" name="Picture 4" descr="H:\Hovorme o jedle\4.deň\IMG_0426.JPG"/>
          <p:cNvPicPr>
            <a:picLocks noChangeAspect="1" noChangeArrowheads="1"/>
          </p:cNvPicPr>
          <p:nvPr/>
        </p:nvPicPr>
        <p:blipFill>
          <a:blip r:embed="rId3" cstate="print"/>
          <a:srcRect/>
          <a:stretch>
            <a:fillRect/>
          </a:stretch>
        </p:blipFill>
        <p:spPr bwMode="auto">
          <a:xfrm>
            <a:off x="4644008" y="332656"/>
            <a:ext cx="4032448" cy="2843231"/>
          </a:xfrm>
          <a:prstGeom prst="rect">
            <a:avLst/>
          </a:prstGeom>
          <a:noFill/>
          <a:ln w="63500">
            <a:gradFill>
              <a:gsLst>
                <a:gs pos="0">
                  <a:srgbClr val="000000"/>
                </a:gs>
                <a:gs pos="39999">
                  <a:srgbClr val="0A128C"/>
                </a:gs>
                <a:gs pos="70000">
                  <a:srgbClr val="181CC7"/>
                </a:gs>
                <a:gs pos="88000">
                  <a:srgbClr val="7005D4"/>
                </a:gs>
                <a:gs pos="100000">
                  <a:srgbClr val="8C3D91"/>
                </a:gs>
              </a:gsLst>
              <a:lin ang="5400000" scaled="0"/>
            </a:gradFill>
          </a:ln>
        </p:spPr>
      </p:pic>
      <p:pic>
        <p:nvPicPr>
          <p:cNvPr id="8" name="Picture 2" descr="H:\Hovorme o jedle\4.deň\IMG_0416.JPG"/>
          <p:cNvPicPr>
            <a:picLocks noChangeAspect="1" noChangeArrowheads="1"/>
          </p:cNvPicPr>
          <p:nvPr/>
        </p:nvPicPr>
        <p:blipFill>
          <a:blip r:embed="rId4" cstate="print"/>
          <a:srcRect/>
          <a:stretch>
            <a:fillRect/>
          </a:stretch>
        </p:blipFill>
        <p:spPr bwMode="auto">
          <a:xfrm>
            <a:off x="395536" y="3501008"/>
            <a:ext cx="3887713" cy="3024336"/>
          </a:xfrm>
          <a:prstGeom prst="rect">
            <a:avLst/>
          </a:prstGeom>
          <a:noFill/>
          <a:ln w="63500">
            <a:gradFill>
              <a:gsLst>
                <a:gs pos="0">
                  <a:srgbClr val="000000"/>
                </a:gs>
                <a:gs pos="39999">
                  <a:srgbClr val="0A128C"/>
                </a:gs>
                <a:gs pos="70000">
                  <a:srgbClr val="181CC7"/>
                </a:gs>
                <a:gs pos="88000">
                  <a:srgbClr val="7005D4"/>
                </a:gs>
                <a:gs pos="100000">
                  <a:srgbClr val="8C3D91"/>
                </a:gs>
              </a:gsLst>
              <a:lin ang="5400000" scaled="0"/>
            </a:gradFill>
          </a:ln>
        </p:spPr>
      </p:pic>
      <p:pic>
        <p:nvPicPr>
          <p:cNvPr id="2054" name="Picture 6" descr="H:\Hovorme o jedle\4.deň\IMG_0427.JPG"/>
          <p:cNvPicPr>
            <a:picLocks noChangeAspect="1" noChangeArrowheads="1"/>
          </p:cNvPicPr>
          <p:nvPr/>
        </p:nvPicPr>
        <p:blipFill>
          <a:blip r:embed="rId5" cstate="print"/>
          <a:srcRect/>
          <a:stretch>
            <a:fillRect/>
          </a:stretch>
        </p:blipFill>
        <p:spPr bwMode="auto">
          <a:xfrm>
            <a:off x="395536" y="332656"/>
            <a:ext cx="3900434" cy="2880320"/>
          </a:xfrm>
          <a:prstGeom prst="rect">
            <a:avLst/>
          </a:prstGeom>
          <a:noFill/>
          <a:ln w="63500">
            <a:gradFill>
              <a:gsLst>
                <a:gs pos="0">
                  <a:srgbClr val="000000"/>
                </a:gs>
                <a:gs pos="39999">
                  <a:srgbClr val="0A128C"/>
                </a:gs>
                <a:gs pos="70000">
                  <a:srgbClr val="181CC7"/>
                </a:gs>
                <a:gs pos="88000">
                  <a:srgbClr val="7005D4"/>
                </a:gs>
                <a:gs pos="100000">
                  <a:srgbClr val="8C3D91"/>
                </a:gs>
              </a:gsLst>
              <a:lin ang="5400000" scaled="0"/>
            </a:grad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81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467544" y="332656"/>
            <a:ext cx="8229600" cy="720080"/>
          </a:xfrm>
        </p:spPr>
        <p:txBody>
          <a:bodyPr>
            <a:normAutofit/>
          </a:bodyPr>
          <a:lstStyle/>
          <a:p>
            <a:pPr algn="ctr"/>
            <a:r>
              <a:rPr lang="sk-SK" sz="3200" b="1" dirty="0" smtClean="0">
                <a:solidFill>
                  <a:schemeClr val="bg2">
                    <a:lumMod val="10000"/>
                  </a:schemeClr>
                </a:solidFill>
                <a:latin typeface="Arial Narrow" pitchFamily="34" charset="0"/>
              </a:rPr>
              <a:t>Príprava zdravých pokrmov </a:t>
            </a:r>
            <a:endParaRPr lang="sk-SK" sz="3200" b="1" dirty="0">
              <a:solidFill>
                <a:schemeClr val="bg2">
                  <a:lumMod val="10000"/>
                </a:schemeClr>
              </a:solidFill>
              <a:latin typeface="Arial Narrow" pitchFamily="34" charset="0"/>
            </a:endParaRPr>
          </a:p>
        </p:txBody>
      </p:sp>
      <p:sp>
        <p:nvSpPr>
          <p:cNvPr id="3" name="Zástupný symbol obsahu 2"/>
          <p:cNvSpPr>
            <a:spLocks noGrp="1"/>
          </p:cNvSpPr>
          <p:nvPr>
            <p:ph idx="1"/>
          </p:nvPr>
        </p:nvSpPr>
        <p:spPr>
          <a:xfrm>
            <a:off x="467544" y="1124744"/>
            <a:ext cx="8229600" cy="792088"/>
          </a:xfrm>
        </p:spPr>
        <p:txBody>
          <a:bodyPr>
            <a:normAutofit/>
          </a:bodyPr>
          <a:lstStyle/>
          <a:p>
            <a:pPr>
              <a:buNone/>
            </a:pPr>
            <a:r>
              <a:rPr lang="sk-SK" sz="2400" dirty="0" smtClean="0">
                <a:latin typeface="Arial Narrow" pitchFamily="34" charset="0"/>
              </a:rPr>
              <a:t>Naučili sme sa pripraviť syr </a:t>
            </a:r>
            <a:r>
              <a:rPr lang="sk-SK" sz="2400" dirty="0" err="1" smtClean="0">
                <a:latin typeface="Arial Narrow" pitchFamily="34" charset="0"/>
              </a:rPr>
              <a:t>Lučina</a:t>
            </a:r>
            <a:r>
              <a:rPr lang="sk-SK" sz="2400" dirty="0" smtClean="0">
                <a:latin typeface="Arial Narrow" pitchFamily="34" charset="0"/>
              </a:rPr>
              <a:t> podľa receptu. Veľmi nám chutil.</a:t>
            </a:r>
          </a:p>
          <a:p>
            <a:pPr>
              <a:buNone/>
            </a:pPr>
            <a:endParaRPr lang="sk-SK" sz="2800" dirty="0" smtClean="0">
              <a:latin typeface="Arial Narrow" pitchFamily="34" charset="0"/>
            </a:endParaRPr>
          </a:p>
          <a:p>
            <a:pPr>
              <a:buNone/>
            </a:pPr>
            <a:endParaRPr lang="sk-SK" sz="2800" dirty="0" smtClean="0">
              <a:latin typeface="Arial Narrow" pitchFamily="34" charset="0"/>
            </a:endParaRPr>
          </a:p>
          <a:p>
            <a:pPr>
              <a:buNone/>
            </a:pPr>
            <a:endParaRPr lang="sk-SK" sz="2800" dirty="0" smtClean="0">
              <a:latin typeface="Arial Narrow" pitchFamily="34" charset="0"/>
            </a:endParaRPr>
          </a:p>
          <a:p>
            <a:pPr>
              <a:buNone/>
            </a:pPr>
            <a:endParaRPr lang="sk-SK" sz="2800" dirty="0" smtClean="0">
              <a:latin typeface="Arial Narrow" pitchFamily="34" charset="0"/>
            </a:endParaRPr>
          </a:p>
          <a:p>
            <a:pPr>
              <a:buNone/>
            </a:pPr>
            <a:endParaRPr lang="sk-SK" sz="2800" dirty="0" smtClean="0">
              <a:latin typeface="Arial Narrow" pitchFamily="34" charset="0"/>
            </a:endParaRPr>
          </a:p>
          <a:p>
            <a:pPr>
              <a:buNone/>
            </a:pPr>
            <a:endParaRPr lang="sk-SK" sz="2800" dirty="0">
              <a:latin typeface="Arial Narrow" pitchFamily="34" charset="0"/>
            </a:endParaRPr>
          </a:p>
        </p:txBody>
      </p:sp>
      <p:pic>
        <p:nvPicPr>
          <p:cNvPr id="11" name="Picture 2" descr="H:\Hovorme o jedle\4.deň\IMG_0422.JPG"/>
          <p:cNvPicPr>
            <a:picLocks noChangeAspect="1" noChangeArrowheads="1"/>
          </p:cNvPicPr>
          <p:nvPr/>
        </p:nvPicPr>
        <p:blipFill>
          <a:blip r:embed="rId2" cstate="print"/>
          <a:srcRect/>
          <a:stretch>
            <a:fillRect/>
          </a:stretch>
        </p:blipFill>
        <p:spPr bwMode="auto">
          <a:xfrm>
            <a:off x="323528" y="1700808"/>
            <a:ext cx="3312368" cy="2592288"/>
          </a:xfrm>
          <a:prstGeom prst="rect">
            <a:avLst/>
          </a:prstGeom>
          <a:noFill/>
          <a:ln w="539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3078" name="Picture 6" descr="H:\Hovorme o jedle\4.deň\IMG_0433.JPG"/>
          <p:cNvPicPr>
            <a:picLocks noChangeAspect="1" noChangeArrowheads="1"/>
          </p:cNvPicPr>
          <p:nvPr/>
        </p:nvPicPr>
        <p:blipFill>
          <a:blip r:embed="rId3" cstate="print"/>
          <a:srcRect/>
          <a:stretch>
            <a:fillRect/>
          </a:stretch>
        </p:blipFill>
        <p:spPr bwMode="auto">
          <a:xfrm>
            <a:off x="5148064" y="1628800"/>
            <a:ext cx="3607901" cy="2664296"/>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3079" name="Picture 7" descr="H:\Hovorme o jedle\5.deň\SAM_4091.JPG"/>
          <p:cNvPicPr>
            <a:picLocks noChangeAspect="1" noChangeArrowheads="1"/>
          </p:cNvPicPr>
          <p:nvPr/>
        </p:nvPicPr>
        <p:blipFill>
          <a:blip r:embed="rId4" cstate="print"/>
          <a:srcRect/>
          <a:stretch>
            <a:fillRect/>
          </a:stretch>
        </p:blipFill>
        <p:spPr bwMode="auto">
          <a:xfrm>
            <a:off x="2627784" y="4077072"/>
            <a:ext cx="3407660" cy="2516426"/>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73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395536" y="476672"/>
            <a:ext cx="8229600" cy="420656"/>
          </a:xfrm>
        </p:spPr>
        <p:txBody>
          <a:bodyPr>
            <a:normAutofit fontScale="90000"/>
          </a:bodyPr>
          <a:lstStyle/>
          <a:p>
            <a:pPr algn="ctr"/>
            <a:r>
              <a:rPr lang="sk-SK" sz="3200" b="1" dirty="0" smtClean="0">
                <a:latin typeface="Arial Narrow" pitchFamily="34" charset="0"/>
              </a:rPr>
              <a:t>Príprava veselej desiatej</a:t>
            </a:r>
            <a:endParaRPr lang="sk-SK" sz="3200" b="1" dirty="0">
              <a:latin typeface="Arial Narrow" pitchFamily="34" charset="0"/>
            </a:endParaRPr>
          </a:p>
        </p:txBody>
      </p:sp>
      <p:sp>
        <p:nvSpPr>
          <p:cNvPr id="3" name="Zástupný symbol obsahu 2"/>
          <p:cNvSpPr>
            <a:spLocks noGrp="1"/>
          </p:cNvSpPr>
          <p:nvPr>
            <p:ph idx="1"/>
          </p:nvPr>
        </p:nvSpPr>
        <p:spPr>
          <a:xfrm>
            <a:off x="251520" y="1124744"/>
            <a:ext cx="8229600" cy="4389120"/>
          </a:xfrm>
        </p:spPr>
        <p:txBody>
          <a:bodyPr>
            <a:normAutofit/>
          </a:bodyPr>
          <a:lstStyle/>
          <a:p>
            <a:pPr>
              <a:buNone/>
            </a:pPr>
            <a:r>
              <a:rPr lang="sk-SK" sz="2000" dirty="0" smtClean="0">
                <a:latin typeface="Arial Narrow" pitchFamily="34" charset="0"/>
              </a:rPr>
              <a:t>      Naučili sme sa pripraviť veselú desiatu zo zdravých potravín: nátierky, syru, strukovín a zeleniny. Robili sme podľa návodu zvieratká, rozprávkové bytosti.</a:t>
            </a:r>
            <a:endParaRPr lang="sk-SK" sz="2000" dirty="0">
              <a:latin typeface="Arial Narrow" pitchFamily="34" charset="0"/>
            </a:endParaRPr>
          </a:p>
        </p:txBody>
      </p:sp>
      <p:pic>
        <p:nvPicPr>
          <p:cNvPr id="6146" name="Picture 2" descr="H:\Hovorme o jedle\4.deň\IMG_0440.JPG"/>
          <p:cNvPicPr>
            <a:picLocks noChangeAspect="1" noChangeArrowheads="1"/>
          </p:cNvPicPr>
          <p:nvPr/>
        </p:nvPicPr>
        <p:blipFill>
          <a:blip r:embed="rId2" cstate="print"/>
          <a:srcRect/>
          <a:stretch>
            <a:fillRect/>
          </a:stretch>
        </p:blipFill>
        <p:spPr bwMode="auto">
          <a:xfrm>
            <a:off x="395537" y="2564904"/>
            <a:ext cx="4176464" cy="3312368"/>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6147" name="Picture 3" descr="H:\Hovorme o jedle\4.deň\IMG_0449.JPG"/>
          <p:cNvPicPr>
            <a:picLocks noChangeAspect="1" noChangeArrowheads="1"/>
          </p:cNvPicPr>
          <p:nvPr/>
        </p:nvPicPr>
        <p:blipFill>
          <a:blip r:embed="rId3" cstate="print"/>
          <a:srcRect/>
          <a:stretch>
            <a:fillRect/>
          </a:stretch>
        </p:blipFill>
        <p:spPr bwMode="auto">
          <a:xfrm>
            <a:off x="4860032" y="2564904"/>
            <a:ext cx="3888432" cy="3312368"/>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62000"/>
          </a:schemeClr>
        </a:solidFill>
        <a:effectLst/>
      </p:bgPr>
    </p:bg>
    <p:spTree>
      <p:nvGrpSpPr>
        <p:cNvPr id="1" name=""/>
        <p:cNvGrpSpPr/>
        <p:nvPr/>
      </p:nvGrpSpPr>
      <p:grpSpPr>
        <a:xfrm>
          <a:off x="0" y="0"/>
          <a:ext cx="0" cy="0"/>
          <a:chOff x="0" y="0"/>
          <a:chExt cx="0" cy="0"/>
        </a:xfrm>
      </p:grpSpPr>
      <p:pic>
        <p:nvPicPr>
          <p:cNvPr id="5123" name="Picture 3" descr="H:\Hovorme o jedle\4.deň\IMG_0471.JPG"/>
          <p:cNvPicPr>
            <a:picLocks noChangeAspect="1" noChangeArrowheads="1"/>
          </p:cNvPicPr>
          <p:nvPr/>
        </p:nvPicPr>
        <p:blipFill>
          <a:blip r:embed="rId2" cstate="print"/>
          <a:srcRect/>
          <a:stretch>
            <a:fillRect/>
          </a:stretch>
        </p:blipFill>
        <p:spPr bwMode="auto">
          <a:xfrm>
            <a:off x="395536" y="260648"/>
            <a:ext cx="4045231" cy="3168352"/>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5124" name="Picture 4" descr="H:\Hovorme o jedle\4.deň\IMG_0468.JPG"/>
          <p:cNvPicPr>
            <a:picLocks noChangeAspect="1" noChangeArrowheads="1"/>
          </p:cNvPicPr>
          <p:nvPr/>
        </p:nvPicPr>
        <p:blipFill>
          <a:blip r:embed="rId3" cstate="print"/>
          <a:srcRect/>
          <a:stretch>
            <a:fillRect/>
          </a:stretch>
        </p:blipFill>
        <p:spPr bwMode="auto">
          <a:xfrm>
            <a:off x="4860032" y="260648"/>
            <a:ext cx="4117239" cy="3112430"/>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7" name="Picture 2" descr="H:\Hovorme o jedle\4.deň\IMG_0458.JPG"/>
          <p:cNvPicPr>
            <a:picLocks noChangeAspect="1" noChangeArrowheads="1"/>
          </p:cNvPicPr>
          <p:nvPr/>
        </p:nvPicPr>
        <p:blipFill>
          <a:blip r:embed="rId4" cstate="print"/>
          <a:srcRect/>
          <a:stretch>
            <a:fillRect/>
          </a:stretch>
        </p:blipFill>
        <p:spPr bwMode="auto">
          <a:xfrm>
            <a:off x="2483768" y="3429000"/>
            <a:ext cx="4419884" cy="3264385"/>
          </a:xfrm>
          <a:prstGeom prst="rect">
            <a:avLst/>
          </a:prstGeom>
          <a:noFill/>
          <a:ln w="6032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50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467544" y="188640"/>
            <a:ext cx="8229600" cy="720080"/>
          </a:xfrm>
        </p:spPr>
        <p:txBody>
          <a:bodyPr>
            <a:normAutofit/>
          </a:bodyPr>
          <a:lstStyle/>
          <a:p>
            <a:pPr algn="ctr"/>
            <a:r>
              <a:rPr lang="sk-SK" sz="3200" b="1" dirty="0" smtClean="0">
                <a:solidFill>
                  <a:schemeClr val="bg2">
                    <a:lumMod val="10000"/>
                  </a:schemeClr>
                </a:solidFill>
                <a:latin typeface="Arial Narrow" pitchFamily="34" charset="0"/>
              </a:rPr>
              <a:t>Beseda s rybárom</a:t>
            </a:r>
            <a:endParaRPr lang="sk-SK" sz="3200" b="1" dirty="0">
              <a:solidFill>
                <a:schemeClr val="bg2">
                  <a:lumMod val="10000"/>
                </a:schemeClr>
              </a:solidFill>
              <a:latin typeface="Arial Narrow" pitchFamily="34" charset="0"/>
            </a:endParaRPr>
          </a:p>
        </p:txBody>
      </p:sp>
      <p:sp>
        <p:nvSpPr>
          <p:cNvPr id="7" name="Zástupný symbol obsahu 6"/>
          <p:cNvSpPr>
            <a:spLocks noGrp="1"/>
          </p:cNvSpPr>
          <p:nvPr>
            <p:ph idx="1"/>
          </p:nvPr>
        </p:nvSpPr>
        <p:spPr>
          <a:xfrm>
            <a:off x="323528" y="980728"/>
            <a:ext cx="8229600" cy="4389120"/>
          </a:xfrm>
        </p:spPr>
        <p:txBody>
          <a:bodyPr>
            <a:normAutofit/>
          </a:bodyPr>
          <a:lstStyle/>
          <a:p>
            <a:pPr algn="just">
              <a:buNone/>
            </a:pPr>
            <a:r>
              <a:rPr lang="sk-SK" sz="2000" dirty="0" smtClean="0"/>
              <a:t>    </a:t>
            </a:r>
            <a:r>
              <a:rPr lang="sk-SK" sz="2000" dirty="0" smtClean="0">
                <a:latin typeface="Arial Narrow" pitchFamily="34" charset="0"/>
              </a:rPr>
              <a:t>Prišiel medzi nás brat našej spolužiačky, ktorý je vášnivým rybárom. Porozprával nám  pomocou svojej vlastnej prezentácie o našich rybách, aký majú význam pre náš organizmus, o  vitamínoch v rybom mäse. Spomenuli sa aj iné druhy mäsa a prečo treba jesť mäso. Dozvedeli sme sa informácie o  rybárstve, práci rybárov, poukazoval pomôcky, ktoré používa pri love. Zaujali nás jeho úlovky. Najväčšiu radosť nám urobil živý kapor.</a:t>
            </a:r>
            <a:endParaRPr lang="sk-SK" sz="2000" dirty="0">
              <a:latin typeface="Arial Narrow" pitchFamily="34" charset="0"/>
            </a:endParaRPr>
          </a:p>
        </p:txBody>
      </p:sp>
      <p:pic>
        <p:nvPicPr>
          <p:cNvPr id="4099" name="Picture 3" descr="H:\Hovorme o jedle\4.deň\IMG_0482.JPG"/>
          <p:cNvPicPr>
            <a:picLocks noChangeAspect="1" noChangeArrowheads="1"/>
          </p:cNvPicPr>
          <p:nvPr/>
        </p:nvPicPr>
        <p:blipFill>
          <a:blip r:embed="rId2" cstate="print"/>
          <a:srcRect/>
          <a:stretch>
            <a:fillRect/>
          </a:stretch>
        </p:blipFill>
        <p:spPr bwMode="auto">
          <a:xfrm>
            <a:off x="611560" y="3140968"/>
            <a:ext cx="4583010" cy="3384376"/>
          </a:xfrm>
          <a:prstGeom prst="rect">
            <a:avLst/>
          </a:prstGeom>
          <a:noFill/>
          <a:ln w="25400">
            <a:gradFill>
              <a:gsLst>
                <a:gs pos="0">
                  <a:srgbClr val="000000"/>
                </a:gs>
                <a:gs pos="39999">
                  <a:srgbClr val="0A128C"/>
                </a:gs>
                <a:gs pos="70000">
                  <a:srgbClr val="181CC7"/>
                </a:gs>
                <a:gs pos="88000">
                  <a:srgbClr val="7005D4"/>
                </a:gs>
                <a:gs pos="100000">
                  <a:srgbClr val="8C3D91"/>
                </a:gs>
              </a:gsLst>
              <a:lin ang="5400000" scaled="0"/>
            </a:gradFill>
          </a:ln>
        </p:spPr>
      </p:pic>
      <p:pic>
        <p:nvPicPr>
          <p:cNvPr id="4102" name="Picture 6" descr="C:\Users\skola\Desktop\IMG_0480.JPG"/>
          <p:cNvPicPr>
            <a:picLocks noChangeAspect="1" noChangeArrowheads="1"/>
          </p:cNvPicPr>
          <p:nvPr/>
        </p:nvPicPr>
        <p:blipFill>
          <a:blip r:embed="rId3" cstate="print"/>
          <a:srcRect/>
          <a:stretch>
            <a:fillRect/>
          </a:stretch>
        </p:blipFill>
        <p:spPr bwMode="auto">
          <a:xfrm>
            <a:off x="5364088" y="3212976"/>
            <a:ext cx="3456384" cy="3240360"/>
          </a:xfrm>
          <a:prstGeom prst="rect">
            <a:avLst/>
          </a:prstGeom>
          <a:noFill/>
          <a:ln w="25400">
            <a:gradFill>
              <a:gsLst>
                <a:gs pos="0">
                  <a:srgbClr val="000000"/>
                </a:gs>
                <a:gs pos="39999">
                  <a:srgbClr val="0A128C"/>
                </a:gs>
                <a:gs pos="70000">
                  <a:srgbClr val="181CC7"/>
                </a:gs>
                <a:gs pos="88000">
                  <a:srgbClr val="7005D4"/>
                </a:gs>
                <a:gs pos="100000">
                  <a:srgbClr val="8C3D91"/>
                </a:gs>
              </a:gsLst>
              <a:lin ang="5400000" scaled="0"/>
            </a:grad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73000"/>
          </a:schemeClr>
        </a:solidFill>
        <a:effectLst/>
      </p:bgPr>
    </p:bg>
    <p:spTree>
      <p:nvGrpSpPr>
        <p:cNvPr id="1" name=""/>
        <p:cNvGrpSpPr/>
        <p:nvPr/>
      </p:nvGrpSpPr>
      <p:grpSpPr>
        <a:xfrm>
          <a:off x="0" y="0"/>
          <a:ext cx="0" cy="0"/>
          <a:chOff x="0" y="0"/>
          <a:chExt cx="0" cy="0"/>
        </a:xfrm>
      </p:grpSpPr>
      <p:pic>
        <p:nvPicPr>
          <p:cNvPr id="2" name="Picture 3" descr="C:\Users\skola\Desktop\4.deň\IMG_0513.JPG"/>
          <p:cNvPicPr>
            <a:picLocks noChangeAspect="1" noChangeArrowheads="1"/>
          </p:cNvPicPr>
          <p:nvPr/>
        </p:nvPicPr>
        <p:blipFill>
          <a:blip r:embed="rId2" cstate="print"/>
          <a:srcRect/>
          <a:stretch>
            <a:fillRect/>
          </a:stretch>
        </p:blipFill>
        <p:spPr bwMode="auto">
          <a:xfrm>
            <a:off x="1835696" y="3140968"/>
            <a:ext cx="4896544" cy="3535307"/>
          </a:xfrm>
          <a:prstGeom prst="rect">
            <a:avLst/>
          </a:prstGeom>
          <a:noFill/>
          <a:ln w="47625">
            <a:solidFill>
              <a:schemeClr val="accent2">
                <a:lumMod val="50000"/>
              </a:schemeClr>
            </a:solidFill>
          </a:ln>
        </p:spPr>
      </p:pic>
      <p:pic>
        <p:nvPicPr>
          <p:cNvPr id="7170" name="Picture 2" descr="H:\Hovorme o jedle\4.deň\IMG_0509.JPG"/>
          <p:cNvPicPr>
            <a:picLocks noChangeAspect="1" noChangeArrowheads="1"/>
          </p:cNvPicPr>
          <p:nvPr/>
        </p:nvPicPr>
        <p:blipFill>
          <a:blip r:embed="rId3" cstate="print"/>
          <a:srcRect/>
          <a:stretch>
            <a:fillRect/>
          </a:stretch>
        </p:blipFill>
        <p:spPr bwMode="auto">
          <a:xfrm>
            <a:off x="4572000" y="404664"/>
            <a:ext cx="4121739" cy="3028236"/>
          </a:xfrm>
          <a:prstGeom prst="rect">
            <a:avLst/>
          </a:prstGeom>
          <a:noFill/>
          <a:ln w="47625">
            <a:solidFill>
              <a:schemeClr val="accent2">
                <a:lumMod val="50000"/>
              </a:schemeClr>
            </a:solidFill>
          </a:ln>
        </p:spPr>
      </p:pic>
      <p:pic>
        <p:nvPicPr>
          <p:cNvPr id="7171" name="Picture 3" descr="H:\Hovorme o jedle\4.deň\IMG_0508.JPG"/>
          <p:cNvPicPr>
            <a:picLocks noChangeAspect="1" noChangeArrowheads="1"/>
          </p:cNvPicPr>
          <p:nvPr/>
        </p:nvPicPr>
        <p:blipFill>
          <a:blip r:embed="rId4" cstate="print"/>
          <a:srcRect/>
          <a:stretch>
            <a:fillRect/>
          </a:stretch>
        </p:blipFill>
        <p:spPr bwMode="auto">
          <a:xfrm>
            <a:off x="323528" y="404664"/>
            <a:ext cx="4032448" cy="3024336"/>
          </a:xfrm>
          <a:prstGeom prst="rect">
            <a:avLst/>
          </a:prstGeom>
          <a:noFill/>
          <a:ln w="41275">
            <a:solidFill>
              <a:schemeClr val="accent2">
                <a:lumMod val="50000"/>
              </a:schemeClr>
            </a:solid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73000"/>
          </a:schemeClr>
        </a:solidFill>
        <a:effectLst/>
      </p:bgPr>
    </p:bg>
    <p:spTree>
      <p:nvGrpSpPr>
        <p:cNvPr id="1" name=""/>
        <p:cNvGrpSpPr/>
        <p:nvPr/>
      </p:nvGrpSpPr>
      <p:grpSpPr>
        <a:xfrm>
          <a:off x="0" y="0"/>
          <a:ext cx="0" cy="0"/>
          <a:chOff x="0" y="0"/>
          <a:chExt cx="0" cy="0"/>
        </a:xfrm>
      </p:grpSpPr>
      <p:sp>
        <p:nvSpPr>
          <p:cNvPr id="5" name="Nadpis 4"/>
          <p:cNvSpPr>
            <a:spLocks noGrp="1"/>
          </p:cNvSpPr>
          <p:nvPr>
            <p:ph type="title"/>
          </p:nvPr>
        </p:nvSpPr>
        <p:spPr>
          <a:xfrm>
            <a:off x="457200" y="404664"/>
            <a:ext cx="8229600" cy="576064"/>
          </a:xfrm>
        </p:spPr>
        <p:txBody>
          <a:bodyPr>
            <a:normAutofit/>
          </a:bodyPr>
          <a:lstStyle/>
          <a:p>
            <a:pPr algn="ctr"/>
            <a:r>
              <a:rPr lang="sk-SK" sz="3200" b="1" dirty="0" smtClean="0">
                <a:solidFill>
                  <a:schemeClr val="tx2">
                    <a:lumMod val="50000"/>
                  </a:schemeClr>
                </a:solidFill>
                <a:latin typeface="Arial Narrow" pitchFamily="34" charset="0"/>
              </a:rPr>
              <a:t>Príprava pokrmu z kapra</a:t>
            </a:r>
            <a:endParaRPr lang="sk-SK" sz="3200" b="1" dirty="0">
              <a:solidFill>
                <a:schemeClr val="tx2">
                  <a:lumMod val="50000"/>
                </a:schemeClr>
              </a:solidFill>
              <a:latin typeface="Arial Narrow" pitchFamily="34" charset="0"/>
            </a:endParaRPr>
          </a:p>
        </p:txBody>
      </p:sp>
      <p:sp>
        <p:nvSpPr>
          <p:cNvPr id="6" name="Zástupný symbol obsahu 5"/>
          <p:cNvSpPr>
            <a:spLocks noGrp="1"/>
          </p:cNvSpPr>
          <p:nvPr>
            <p:ph idx="1"/>
          </p:nvPr>
        </p:nvSpPr>
        <p:spPr>
          <a:xfrm>
            <a:off x="395536" y="1124744"/>
            <a:ext cx="8229600" cy="4389120"/>
          </a:xfrm>
        </p:spPr>
        <p:txBody>
          <a:bodyPr/>
          <a:lstStyle/>
          <a:p>
            <a:pPr>
              <a:buNone/>
            </a:pPr>
            <a:r>
              <a:rPr lang="sk-SK" dirty="0" smtClean="0"/>
              <a:t>   </a:t>
            </a:r>
            <a:r>
              <a:rPr lang="sk-SK" sz="2000" dirty="0" smtClean="0">
                <a:latin typeface="Arial Narrow" pitchFamily="34" charset="0"/>
              </a:rPr>
              <a:t>Dominik nám priniesol na ochutnanie kapra v cesnakovom cestíčku. Tiež  nám ukázal ako sa urobia </a:t>
            </a:r>
            <a:r>
              <a:rPr lang="sk-SK" sz="2000" dirty="0" err="1" smtClean="0">
                <a:latin typeface="Arial Narrow" pitchFamily="34" charset="0"/>
              </a:rPr>
              <a:t>urobia</a:t>
            </a:r>
            <a:r>
              <a:rPr lang="sk-SK" sz="2000" dirty="0" smtClean="0">
                <a:latin typeface="Arial Narrow" pitchFamily="34" charset="0"/>
              </a:rPr>
              <a:t> </a:t>
            </a:r>
            <a:r>
              <a:rPr lang="sk-SK" sz="2000" dirty="0" err="1" smtClean="0">
                <a:latin typeface="Arial Narrow" pitchFamily="34" charset="0"/>
              </a:rPr>
              <a:t>filety</a:t>
            </a:r>
            <a:r>
              <a:rPr lang="sk-SK" sz="2000" dirty="0" smtClean="0">
                <a:latin typeface="Arial Narrow" pitchFamily="34" charset="0"/>
              </a:rPr>
              <a:t> z kapra, prerežú kostičky, ako si môže pripraviť rybu. Dali sme ju upiecť a všetko sme zjedli.</a:t>
            </a:r>
            <a:endParaRPr lang="sk-SK" sz="2000" dirty="0">
              <a:latin typeface="Arial Narrow" pitchFamily="34" charset="0"/>
            </a:endParaRPr>
          </a:p>
        </p:txBody>
      </p:sp>
      <p:pic>
        <p:nvPicPr>
          <p:cNvPr id="8194" name="Picture 2" descr="H:\Hovorme o jedle\4.deň\IMG_0485.JPG"/>
          <p:cNvPicPr>
            <a:picLocks noChangeAspect="1" noChangeArrowheads="1"/>
          </p:cNvPicPr>
          <p:nvPr/>
        </p:nvPicPr>
        <p:blipFill>
          <a:blip r:embed="rId2" cstate="print"/>
          <a:srcRect/>
          <a:stretch>
            <a:fillRect/>
          </a:stretch>
        </p:blipFill>
        <p:spPr bwMode="auto">
          <a:xfrm>
            <a:off x="251520" y="2564904"/>
            <a:ext cx="4485498" cy="3312368"/>
          </a:xfrm>
          <a:prstGeom prst="rect">
            <a:avLst/>
          </a:prstGeom>
          <a:noFill/>
          <a:ln w="285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8195" name="Picture 3" descr="H:\Hovorme o jedle\4.deň\IMG_0494.JPG"/>
          <p:cNvPicPr>
            <a:picLocks noChangeAspect="1" noChangeArrowheads="1"/>
          </p:cNvPicPr>
          <p:nvPr/>
        </p:nvPicPr>
        <p:blipFill>
          <a:blip r:embed="rId3" cstate="print"/>
          <a:srcRect/>
          <a:stretch>
            <a:fillRect/>
          </a:stretch>
        </p:blipFill>
        <p:spPr bwMode="auto">
          <a:xfrm>
            <a:off x="4860032" y="2564904"/>
            <a:ext cx="3888432" cy="3312368"/>
          </a:xfrm>
          <a:prstGeom prst="rect">
            <a:avLst/>
          </a:prstGeom>
          <a:noFill/>
          <a:ln w="285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alpha val="62000"/>
          </a:schemeClr>
        </a:solidFill>
        <a:effectLst/>
      </p:bgPr>
    </p:bg>
    <p:spTree>
      <p:nvGrpSpPr>
        <p:cNvPr id="1" name=""/>
        <p:cNvGrpSpPr/>
        <p:nvPr/>
      </p:nvGrpSpPr>
      <p:grpSpPr>
        <a:xfrm>
          <a:off x="0" y="0"/>
          <a:ext cx="0" cy="0"/>
          <a:chOff x="0" y="0"/>
          <a:chExt cx="0" cy="0"/>
        </a:xfrm>
      </p:grpSpPr>
      <p:sp>
        <p:nvSpPr>
          <p:cNvPr id="2" name="Nadpis 1"/>
          <p:cNvSpPr>
            <a:spLocks noGrp="1"/>
          </p:cNvSpPr>
          <p:nvPr>
            <p:ph type="title" idx="4294967295"/>
          </p:nvPr>
        </p:nvSpPr>
        <p:spPr>
          <a:xfrm>
            <a:off x="838200" y="704850"/>
            <a:ext cx="8305800" cy="1143000"/>
          </a:xfrm>
        </p:spPr>
        <p:txBody>
          <a:bodyPr>
            <a:normAutofit/>
          </a:bodyPr>
          <a:lstStyle/>
          <a:p>
            <a:r>
              <a:rPr lang="sk-SK" dirty="0" smtClean="0">
                <a:solidFill>
                  <a:srgbClr val="FF0000"/>
                </a:solidFill>
                <a:latin typeface="Broadway" pitchFamily="82" charset="0"/>
              </a:rPr>
              <a:t>   </a:t>
            </a:r>
            <a:endParaRPr lang="sk-SK" dirty="0">
              <a:solidFill>
                <a:srgbClr val="FF0000"/>
              </a:solidFill>
              <a:latin typeface="Broadway" pitchFamily="82" charset="0"/>
            </a:endParaRPr>
          </a:p>
        </p:txBody>
      </p:sp>
      <p:pic>
        <p:nvPicPr>
          <p:cNvPr id="2050" name="Picture 2" descr="C:\Users\skola\Desktop\4.deň\IMG_0517.JPG"/>
          <p:cNvPicPr>
            <a:picLocks noChangeAspect="1" noChangeArrowheads="1"/>
          </p:cNvPicPr>
          <p:nvPr/>
        </p:nvPicPr>
        <p:blipFill>
          <a:blip r:embed="rId2" cstate="print"/>
          <a:srcRect/>
          <a:stretch>
            <a:fillRect/>
          </a:stretch>
        </p:blipFill>
        <p:spPr bwMode="auto">
          <a:xfrm>
            <a:off x="2699792" y="3573016"/>
            <a:ext cx="4138274" cy="3055956"/>
          </a:xfrm>
          <a:prstGeom prst="rect">
            <a:avLst/>
          </a:prstGeom>
          <a:noFill/>
          <a:ln w="285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2051" name="Picture 3" descr="C:\Users\skola\Desktop\4.deň\IMG_0515.JPG"/>
          <p:cNvPicPr>
            <a:picLocks noChangeAspect="1" noChangeArrowheads="1"/>
          </p:cNvPicPr>
          <p:nvPr/>
        </p:nvPicPr>
        <p:blipFill>
          <a:blip r:embed="rId3" cstate="print"/>
          <a:srcRect/>
          <a:stretch>
            <a:fillRect/>
          </a:stretch>
        </p:blipFill>
        <p:spPr bwMode="auto">
          <a:xfrm>
            <a:off x="5076056" y="476672"/>
            <a:ext cx="3600400" cy="3018796"/>
          </a:xfrm>
          <a:prstGeom prst="rect">
            <a:avLst/>
          </a:prstGeom>
          <a:noFill/>
          <a:ln w="285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pic>
        <p:nvPicPr>
          <p:cNvPr id="9218" name="Picture 2" descr="H:\Hovorme o jedle\4.deň\IMG_0503.JPG"/>
          <p:cNvPicPr>
            <a:picLocks noChangeAspect="1" noChangeArrowheads="1"/>
          </p:cNvPicPr>
          <p:nvPr/>
        </p:nvPicPr>
        <p:blipFill>
          <a:blip r:embed="rId4" cstate="print"/>
          <a:srcRect/>
          <a:stretch>
            <a:fillRect/>
          </a:stretch>
        </p:blipFill>
        <p:spPr bwMode="auto">
          <a:xfrm>
            <a:off x="539552" y="476672"/>
            <a:ext cx="4192966" cy="3096344"/>
          </a:xfrm>
          <a:prstGeom prst="rect">
            <a:avLst/>
          </a:prstGeom>
          <a:noFill/>
          <a:ln w="28575">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alpha val="81000"/>
          </a:schemeClr>
        </a:solidFill>
        <a:effectLst/>
      </p:bgPr>
    </p:bg>
    <p:spTree>
      <p:nvGrpSpPr>
        <p:cNvPr id="1" name=""/>
        <p:cNvGrpSpPr/>
        <p:nvPr/>
      </p:nvGrpSpPr>
      <p:grpSpPr>
        <a:xfrm>
          <a:off x="0" y="0"/>
          <a:ext cx="0" cy="0"/>
          <a:chOff x="0" y="0"/>
          <a:chExt cx="0" cy="0"/>
        </a:xfrm>
      </p:grpSpPr>
      <p:sp>
        <p:nvSpPr>
          <p:cNvPr id="3" name="Nadpis 2"/>
          <p:cNvSpPr>
            <a:spLocks noGrp="1"/>
          </p:cNvSpPr>
          <p:nvPr>
            <p:ph type="title"/>
          </p:nvPr>
        </p:nvSpPr>
        <p:spPr>
          <a:xfrm>
            <a:off x="395536" y="548680"/>
            <a:ext cx="8229600" cy="636680"/>
          </a:xfrm>
        </p:spPr>
        <p:txBody>
          <a:bodyPr>
            <a:normAutofit/>
          </a:bodyPr>
          <a:lstStyle/>
          <a:p>
            <a:pPr algn="ctr"/>
            <a:r>
              <a:rPr lang="sk-SK" sz="3600" b="1" dirty="0" smtClean="0">
                <a:solidFill>
                  <a:schemeClr val="bg2">
                    <a:lumMod val="10000"/>
                  </a:schemeClr>
                </a:solidFill>
                <a:latin typeface="Arial Narrow" pitchFamily="34" charset="0"/>
              </a:rPr>
              <a:t>Požadované údaje</a:t>
            </a:r>
            <a:endParaRPr lang="sk-SK" sz="3600" b="1" dirty="0">
              <a:solidFill>
                <a:schemeClr val="bg2">
                  <a:lumMod val="10000"/>
                </a:schemeClr>
              </a:solidFill>
              <a:latin typeface="Arial Narrow" pitchFamily="34" charset="0"/>
            </a:endParaRPr>
          </a:p>
        </p:txBody>
      </p:sp>
      <p:sp>
        <p:nvSpPr>
          <p:cNvPr id="4" name="Zástupný symbol obsahu 3"/>
          <p:cNvSpPr>
            <a:spLocks noGrp="1"/>
          </p:cNvSpPr>
          <p:nvPr>
            <p:ph idx="1"/>
          </p:nvPr>
        </p:nvSpPr>
        <p:spPr>
          <a:xfrm>
            <a:off x="251520" y="1484784"/>
            <a:ext cx="8229600" cy="4968552"/>
          </a:xfrm>
          <a:ln>
            <a:solidFill>
              <a:schemeClr val="accent1"/>
            </a:solidFill>
          </a:ln>
        </p:spPr>
        <p:txBody>
          <a:bodyPr>
            <a:normAutofit fontScale="62500" lnSpcReduction="20000"/>
          </a:bodyPr>
          <a:lstStyle/>
          <a:p>
            <a:r>
              <a:rPr lang="sk-SK" sz="3200" b="1" dirty="0" smtClean="0">
                <a:latin typeface="Arial Narrow" pitchFamily="34" charset="0"/>
              </a:rPr>
              <a:t>Názov a adresa školy: Základná škola Prievaly 187,906 34 Prievaly</a:t>
            </a:r>
          </a:p>
          <a:p>
            <a:r>
              <a:rPr lang="sk-SK" sz="3200" b="1" dirty="0" smtClean="0">
                <a:latin typeface="Arial Narrow" pitchFamily="34" charset="0"/>
              </a:rPr>
              <a:t>Kontaktná osoba: Mgr. Svetlana </a:t>
            </a:r>
            <a:r>
              <a:rPr lang="sk-SK" sz="3200" b="1" dirty="0" err="1" smtClean="0">
                <a:latin typeface="Arial Narrow" pitchFamily="34" charset="0"/>
              </a:rPr>
              <a:t>Vachová</a:t>
            </a:r>
            <a:endParaRPr lang="sk-SK" sz="3200" b="1" dirty="0" smtClean="0">
              <a:latin typeface="Arial Narrow" pitchFamily="34" charset="0"/>
            </a:endParaRPr>
          </a:p>
          <a:p>
            <a:r>
              <a:rPr lang="sk-SK" sz="3200" b="1" dirty="0" smtClean="0">
                <a:latin typeface="Arial Narrow" pitchFamily="34" charset="0"/>
              </a:rPr>
              <a:t>Mobil: 0906 768 253              </a:t>
            </a:r>
            <a:r>
              <a:rPr lang="sk-SK" sz="3200" b="1" dirty="0" err="1" smtClean="0">
                <a:latin typeface="Arial Narrow" pitchFamily="34" charset="0"/>
              </a:rPr>
              <a:t>email</a:t>
            </a:r>
            <a:r>
              <a:rPr lang="sk-SK" sz="3200" b="1" dirty="0" err="1" smtClean="0">
                <a:solidFill>
                  <a:schemeClr val="bg2">
                    <a:lumMod val="10000"/>
                  </a:schemeClr>
                </a:solidFill>
                <a:latin typeface="Arial Narrow" pitchFamily="34" charset="0"/>
              </a:rPr>
              <a:t>:svetlanavach@gmail.com</a:t>
            </a:r>
            <a:endParaRPr lang="sk-SK" sz="3200" b="1" dirty="0" smtClean="0">
              <a:solidFill>
                <a:schemeClr val="bg2">
                  <a:lumMod val="10000"/>
                </a:schemeClr>
              </a:solidFill>
              <a:latin typeface="Arial Narrow" pitchFamily="34" charset="0"/>
            </a:endParaRPr>
          </a:p>
          <a:p>
            <a:r>
              <a:rPr lang="sk-SK" sz="3200" b="1" dirty="0" smtClean="0">
                <a:latin typeface="Arial Narrow" pitchFamily="34" charset="0"/>
              </a:rPr>
              <a:t>Meno  a priezvisko žiaka, ktorý pripravoval súťažný príspevok:  </a:t>
            </a:r>
            <a:r>
              <a:rPr lang="sk-SK" sz="3200" b="1" dirty="0" err="1" smtClean="0">
                <a:latin typeface="Arial Narrow" pitchFamily="34" charset="0"/>
              </a:rPr>
              <a:t>Marcus</a:t>
            </a:r>
            <a:r>
              <a:rPr lang="sk-SK" sz="3200" b="1" dirty="0" smtClean="0">
                <a:latin typeface="Arial Narrow" pitchFamily="34" charset="0"/>
              </a:rPr>
              <a:t> </a:t>
            </a:r>
            <a:r>
              <a:rPr lang="sk-SK" sz="3200" b="1" dirty="0" err="1" smtClean="0">
                <a:latin typeface="Arial Narrow" pitchFamily="34" charset="0"/>
              </a:rPr>
              <a:t>Uhrínek</a:t>
            </a:r>
            <a:r>
              <a:rPr lang="sk-SK" sz="3200" b="1" dirty="0" smtClean="0">
                <a:latin typeface="Arial Narrow" pitchFamily="34" charset="0"/>
              </a:rPr>
              <a:t>, Erik </a:t>
            </a:r>
            <a:r>
              <a:rPr lang="sk-SK" sz="3200" b="1" dirty="0" err="1" smtClean="0">
                <a:latin typeface="Arial Narrow" pitchFamily="34" charset="0"/>
              </a:rPr>
              <a:t>Šeliga</a:t>
            </a:r>
            <a:r>
              <a:rPr lang="sk-SK" sz="3200" b="1" dirty="0" smtClean="0">
                <a:latin typeface="Arial Narrow" pitchFamily="34" charset="0"/>
              </a:rPr>
              <a:t>, 4.ročník</a:t>
            </a:r>
          </a:p>
          <a:p>
            <a:r>
              <a:rPr lang="sk-SK" sz="3200" b="1" dirty="0" smtClean="0">
                <a:latin typeface="Arial Narrow" pitchFamily="34" charset="0"/>
              </a:rPr>
              <a:t>Počet žiakov zapojených do témy: 31</a:t>
            </a:r>
          </a:p>
          <a:p>
            <a:r>
              <a:rPr lang="sk-SK" sz="3200" b="1" dirty="0" smtClean="0">
                <a:latin typeface="Arial Narrow" pitchFamily="34" charset="0"/>
              </a:rPr>
              <a:t>Celkový počet žiakov : 33 </a:t>
            </a:r>
          </a:p>
          <a:p>
            <a:r>
              <a:rPr lang="sk-SK" sz="3200" b="1" dirty="0" smtClean="0">
                <a:latin typeface="Arial Narrow" pitchFamily="34" charset="0"/>
              </a:rPr>
              <a:t>Názov témy: </a:t>
            </a:r>
            <a:r>
              <a:rPr lang="sk-SK" sz="3200" b="1" dirty="0" smtClean="0">
                <a:solidFill>
                  <a:schemeClr val="bg1"/>
                </a:solidFill>
                <a:latin typeface="Arial Narrow" pitchFamily="34" charset="0"/>
              </a:rPr>
              <a:t>Tuky, sladkosti  a soľ, zdravý aktívny životný štýl</a:t>
            </a:r>
          </a:p>
          <a:p>
            <a:pPr>
              <a:buNone/>
            </a:pPr>
            <a:endParaRPr lang="sk-SK" sz="3200" b="1" dirty="0" smtClean="0">
              <a:latin typeface="Arial Narrow" pitchFamily="34" charset="0"/>
            </a:endParaRPr>
          </a:p>
          <a:p>
            <a:r>
              <a:rPr lang="sk-SK" sz="3200" b="1" dirty="0" smtClean="0">
                <a:latin typeface="Arial Narrow" pitchFamily="34" charset="0"/>
              </a:rPr>
              <a:t>Poznámka:</a:t>
            </a:r>
          </a:p>
          <a:p>
            <a:r>
              <a:rPr lang="sk-SK" sz="3200" dirty="0" smtClean="0">
                <a:latin typeface="Arial Narrow" pitchFamily="34" charset="0"/>
              </a:rPr>
              <a:t>Naša škola je </a:t>
            </a:r>
            <a:r>
              <a:rPr lang="sk-SK" sz="3200" dirty="0" err="1" smtClean="0">
                <a:latin typeface="Arial Narrow" pitchFamily="34" charset="0"/>
              </a:rPr>
              <a:t>neplnoorganizovaná</a:t>
            </a:r>
            <a:r>
              <a:rPr lang="sk-SK" sz="3200" dirty="0" smtClean="0">
                <a:latin typeface="Arial Narrow" pitchFamily="34" charset="0"/>
              </a:rPr>
              <a:t>. Má dve triedy  so spojenými ročníkmi. Počas celého týždňa sa väčšina žiakov(okrem chorých) zapojili do aktivít  vyhlásených na dané témy. Tie prebiehali doobeda aj poobede po vyučovaní. Snažili sme sa vtiahnuť do projektu rodičov, príbuzných žiakov, ktorí sa niektorých aktivít aktívne zúčastnili. Všetky aktivity boli postupne  zdokumentované uverejňované  aj s receptami na našej stránke  </a:t>
            </a:r>
            <a:r>
              <a:rPr lang="sk-SK" sz="3200" dirty="0" err="1" smtClean="0">
                <a:latin typeface="Arial Narrow" pitchFamily="34" charset="0"/>
              </a:rPr>
              <a:t>www.zs.prievaly.sk</a:t>
            </a:r>
            <a:endParaRPr lang="sk-SK" sz="3200" dirty="0" smtClean="0">
              <a:solidFill>
                <a:srgbClr val="FFC000"/>
              </a:solidFill>
              <a:latin typeface="Arial Narrow" pitchFamily="34" charset="0"/>
            </a:endParaRPr>
          </a:p>
          <a:p>
            <a:endParaRPr lang="sk-SK" sz="3200" dirty="0" smtClean="0">
              <a:latin typeface="Arial Narrow" pitchFamily="34" charset="0"/>
            </a:endParaRPr>
          </a:p>
          <a:p>
            <a:endParaRPr lang="sk-SK" dirty="0">
              <a:latin typeface="Arial Narrow"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ok">
  <a:themeElements>
    <a:clrScheme name="Počiato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Tok">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ok">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TotalTime>
  <Words>344</Words>
  <Application>Microsoft Office PowerPoint</Application>
  <PresentationFormat>Prezentácia na obrazovke (4:3)</PresentationFormat>
  <Paragraphs>35</Paragraphs>
  <Slides>12</Slides>
  <Notes>0</Notes>
  <HiddenSlides>0</HiddenSlides>
  <MMClips>0</MMClips>
  <ScaleCrop>false</ScaleCrop>
  <HeadingPairs>
    <vt:vector size="4" baseType="variant">
      <vt:variant>
        <vt:lpstr>Motív</vt:lpstr>
      </vt:variant>
      <vt:variant>
        <vt:i4>1</vt:i4>
      </vt:variant>
      <vt:variant>
        <vt:lpstr>Nadpisy snímok</vt:lpstr>
      </vt:variant>
      <vt:variant>
        <vt:i4>12</vt:i4>
      </vt:variant>
    </vt:vector>
  </HeadingPairs>
  <TitlesOfParts>
    <vt:vector size="13" baseType="lpstr">
      <vt:lpstr>Tok</vt:lpstr>
      <vt:lpstr>Téma: Mäso, ryby, vajcia, strukoviny v spojení s prípravou pokrmov</vt:lpstr>
      <vt:lpstr>Zoznam  aktivít</vt:lpstr>
      <vt:lpstr>Strukoviny, vajcia a príprava cícerovej nátierky</vt:lpstr>
      <vt:lpstr>Snímka 4</vt:lpstr>
      <vt:lpstr>Príprava zdravých pokrmov </vt:lpstr>
      <vt:lpstr>Príprava veselej desiatej</vt:lpstr>
      <vt:lpstr>Snímka 7</vt:lpstr>
      <vt:lpstr>Beseda s rybárom</vt:lpstr>
      <vt:lpstr>Snímka 9</vt:lpstr>
      <vt:lpstr>Príprava pokrmu z kapra</vt:lpstr>
      <vt:lpstr>   </vt:lpstr>
      <vt:lpstr>Požadované údaje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Hovorme o jedle.Téma:potraviny</dc:title>
  <dc:creator>skola</dc:creator>
  <cp:lastModifiedBy>Uzivatel</cp:lastModifiedBy>
  <cp:revision>28</cp:revision>
  <dcterms:created xsi:type="dcterms:W3CDTF">2014-10-21T10:14:19Z</dcterms:created>
  <dcterms:modified xsi:type="dcterms:W3CDTF">2014-10-26T09:55:51Z</dcterms:modified>
</cp:coreProperties>
</file>